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260" r:id="rId4"/>
    <p:sldId id="261" r:id="rId5"/>
    <p:sldId id="262" r:id="rId6"/>
    <p:sldId id="309" r:id="rId7"/>
    <p:sldId id="264" r:id="rId8"/>
    <p:sldId id="263" r:id="rId9"/>
    <p:sldId id="273" r:id="rId10"/>
    <p:sldId id="282" r:id="rId11"/>
    <p:sldId id="307" r:id="rId12"/>
    <p:sldId id="301" r:id="rId13"/>
    <p:sldId id="302" r:id="rId14"/>
    <p:sldId id="265" r:id="rId15"/>
    <p:sldId id="266" r:id="rId16"/>
    <p:sldId id="267" r:id="rId17"/>
    <p:sldId id="268" r:id="rId18"/>
    <p:sldId id="269" r:id="rId19"/>
    <p:sldId id="271" r:id="rId20"/>
    <p:sldId id="270" r:id="rId21"/>
    <p:sldId id="272" r:id="rId22"/>
    <p:sldId id="308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287" r:id="rId35"/>
    <p:sldId id="288" r:id="rId36"/>
    <p:sldId id="289" r:id="rId37"/>
    <p:sldId id="283" r:id="rId38"/>
    <p:sldId id="284" r:id="rId39"/>
    <p:sldId id="286" r:id="rId40"/>
    <p:sldId id="285" r:id="rId41"/>
    <p:sldId id="275" r:id="rId42"/>
    <p:sldId id="276" r:id="rId43"/>
    <p:sldId id="277" r:id="rId44"/>
    <p:sldId id="278" r:id="rId45"/>
    <p:sldId id="257" r:id="rId46"/>
    <p:sldId id="280" r:id="rId47"/>
    <p:sldId id="279" r:id="rId48"/>
    <p:sldId id="281" r:id="rId49"/>
    <p:sldId id="274" r:id="rId50"/>
    <p:sldId id="25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51CB7A2-05CB-294F-9888-D7022645793A}">
          <p14:sldIdLst>
            <p14:sldId id="256"/>
            <p14:sldId id="259"/>
            <p14:sldId id="260"/>
            <p14:sldId id="261"/>
            <p14:sldId id="262"/>
            <p14:sldId id="309"/>
            <p14:sldId id="264"/>
            <p14:sldId id="263"/>
            <p14:sldId id="273"/>
            <p14:sldId id="282"/>
            <p14:sldId id="307"/>
            <p14:sldId id="301"/>
            <p14:sldId id="302"/>
          </p14:sldIdLst>
        </p14:section>
        <p14:section name="Employee Screenshots" id="{0DDB32CB-3C1F-7744-B8B6-46D6E47168A3}">
          <p14:sldIdLst>
            <p14:sldId id="265"/>
            <p14:sldId id="266"/>
            <p14:sldId id="267"/>
            <p14:sldId id="268"/>
            <p14:sldId id="269"/>
            <p14:sldId id="271"/>
            <p14:sldId id="270"/>
            <p14:sldId id="272"/>
            <p14:sldId id="308"/>
          </p14:sldIdLst>
        </p14:section>
        <p14:section name="Manager Screenshots" id="{3FA24719-6252-6B48-AE9C-4CF5D3F9EFA4}">
          <p14:sldIdLst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</p14:sldIdLst>
        </p14:section>
        <p14:section name="Admin General Screenshots" id="{CDD2C776-6C69-544D-A0F8-F04D50BCB2BF}">
          <p14:sldIdLst>
            <p14:sldId id="287"/>
            <p14:sldId id="288"/>
            <p14:sldId id="289"/>
          </p14:sldIdLst>
        </p14:section>
        <p14:section name="Admin Schedule Screenshots" id="{ED68329F-9B17-8B41-AF4D-364AEC252DF7}">
          <p14:sldIdLst>
            <p14:sldId id="283"/>
            <p14:sldId id="284"/>
            <p14:sldId id="286"/>
            <p14:sldId id="285"/>
          </p14:sldIdLst>
        </p14:section>
        <p14:section name="Admin Dasboard Screenshots" id="{2E64C582-89BB-6541-9564-ABA1CD24B9FA}">
          <p14:sldIdLst>
            <p14:sldId id="275"/>
            <p14:sldId id="276"/>
            <p14:sldId id="277"/>
            <p14:sldId id="278"/>
            <p14:sldId id="257"/>
            <p14:sldId id="280"/>
            <p14:sldId id="279"/>
            <p14:sldId id="281"/>
            <p14:sldId id="274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5"/>
    <p:restoredTop sz="94731"/>
  </p:normalViewPr>
  <p:slideViewPr>
    <p:cSldViewPr snapToGrid="0" snapToObjects="1">
      <p:cViewPr varScale="1">
        <p:scale>
          <a:sx n="158" d="100"/>
          <a:sy n="158" d="100"/>
        </p:scale>
        <p:origin x="2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948FF-A0E3-3444-ADD1-6F8A3EC7F9A0}" type="datetimeFigureOut">
              <a:rPr lang="en-US" smtClean="0"/>
              <a:t>3/31/21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EB55C-91DC-C742-A813-51D599CFDC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15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FAA9A-B333-EB48-9926-46BAF15741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8A114-C344-FB4D-B36F-ADF5F217D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6F2EC-A72F-C740-9BBA-6BC92AEA7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DD51C-23EB-8F48-AD1E-EFB14F0F974E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AE3505-A498-D14C-BA0F-46A0BDD30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184A8-C0E7-C343-8C7F-E4FC387B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49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72BBF-B469-9B46-92D1-B946F8C79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771AE9-5682-9A48-A61A-AC3FD7F21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8123A8-CCA6-0845-8328-FAD707F4C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5780-AD43-BA47-B302-7AEDD776852B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DD115-42D3-0043-B308-987857EB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D5AFA4-1151-6A40-8647-68DD7CF93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565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7B431-A04D-4E40-A04F-39E8D4274E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01B1A-D583-8C4C-B484-3407659C9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9B89E-39DA-4E48-A891-142ACB0D3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09CA9A-392B-A64B-9B40-AC6213A952E7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6A0BB-3356-3247-BAFA-4B6FBAAA1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06CAC-7E4C-424E-9200-9A70D9FB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4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30D76-1594-944E-923D-3D1719D8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B9699-AC3E-B744-AEF6-297F3885E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2FF71-45D5-8343-9869-89A62D1DF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607DB-D14F-F74E-8395-7046E7384F62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08912-F5C1-154F-99FF-0D39C8BFF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59244-3EBA-AD46-8E82-491F02CBE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12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18FE-D27B-C844-A089-37205D137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28EA2-E4DB-784B-AF3F-59F8C9C87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419EC-6349-D44F-B3BB-BF5053503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D2F41-EB6B-4541-9ACF-39CEC8D0A3DA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F37D0-38CD-6846-ABDA-4F595F683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38FFA-1F98-CA4C-AF78-7DD2F3B3B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58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84A06-89EE-9445-A857-FABBF7BA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A8DAE-14A3-2548-B5A0-3032F9D79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A6918B-D6CE-B94C-82EE-F9EF507FB1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C818D-2BC3-B24E-9AB5-A50E29F2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798F2-3FD9-9E47-9FE1-9DB9D385C906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40E16-A575-4447-9A1B-149580C4E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1D211A-C4B5-5041-95DF-21249A9A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6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1BBB3-781A-EF49-95E7-313DD2AA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01098-5817-2B46-9AE5-EAC7ADE440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77F5B-D508-7046-9AEA-2D970ECF9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52D7BD-DEC5-254B-A866-577E690A1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F5EF55-20D4-5D43-8F86-E671D8964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9A1A0C-96B0-4643-AB09-30A6C578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DA9D-522F-5B42-A4BA-41A28E49A5B6}" type="datetime1">
              <a:rPr lang="en-US" smtClean="0"/>
              <a:t>3/31/21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59A215-16AE-D546-B881-D9D947C8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F46500-A624-A74A-8985-1AE304D7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052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7B8D2-C822-DB45-B59A-CDA6CE220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36B7C-68BF-6243-B5C3-813EF4C28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E1F06-8B04-B64D-B14F-5E6191042C0A}" type="datetime1">
              <a:rPr lang="en-US" smtClean="0"/>
              <a:t>3/31/21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BB1F6C-022F-AA4E-8717-8D0EAFB2B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57E372-2F2E-C54F-834C-EF8EE9742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8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37BBE5-6E56-A242-AEB1-C4B96BA7D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0D40C-9CDE-664C-8047-D85E0F40D5E9}" type="datetime1">
              <a:rPr lang="en-US" smtClean="0"/>
              <a:t>3/31/21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FB495-142E-7242-AA58-CC2456DA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71CFC-824F-F542-BEE5-C6263161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1A985-6E88-2D48-AD96-E803ED171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9E58B-312C-0940-98EF-ADB96E3AA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8A1229-AAF0-5749-B83A-330FD2263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F022BB-9961-DF4C-8BDA-06589912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DA5D-EDC6-634A-ABBF-042530DB0006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E1498-C9BC-6240-9E36-0D0DB21D5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D5297-E2E4-9143-A131-50DEA3F3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0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76E59-632D-8547-A050-8E74FB050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A83B54-55D4-074A-8E5E-D6B13A7A7C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1B76F-6E83-5941-84B7-88BD18DD33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E6A40-C3D8-5D4A-B99A-0396C894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8A337-3829-DE44-93DF-91D5F8002F6C}" type="datetime1">
              <a:rPr lang="en-US" smtClean="0"/>
              <a:t>3/31/21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AF8A14-6EBA-4A40-AA3B-34893054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5C8AC2-AF72-BD44-8FB1-5DCC7F334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7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EAF230-FEDC-2042-87CB-A9E80DF91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C82885-F7AB-FF4B-9387-8F9307D4E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1A195-A693-4448-A6EF-E669D4FF6C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840D7-28E9-C746-8341-512B91669EB1}" type="datetime1">
              <a:rPr lang="en-US" smtClean="0"/>
              <a:t>3/31/21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FE3409-9A93-C44F-A0CF-94929807BF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35EFC-280F-C746-B703-A5A10B4091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E5E4E-25C1-7542-9CE8-E864CBA09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6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trefinch.com/blog/9-staff-roster-tips-that-forward-thinking-managers-should-use/" TargetMode="External"/><Relationship Id="rId2" Type="http://schemas.openxmlformats.org/officeDocument/2006/relationships/hyperlink" Target="https://www.youtube.com/watch?v=A74i9tzbtB8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hyperlink" Target="https://www.goroster.com/good-roster-planning-matter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Rectangle 10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5385F-249C-EC45-9358-7E54FECAA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0666" y="655128"/>
            <a:ext cx="5055218" cy="1499616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Managing Temple Services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B55675-ED7A-B245-AFE3-B73348EF1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0666" y="2267170"/>
            <a:ext cx="5055218" cy="813816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Managing Devotee Service Schedules </a:t>
            </a:r>
          </a:p>
        </p:txBody>
      </p:sp>
      <p:pic>
        <p:nvPicPr>
          <p:cNvPr id="1028" name="Picture 4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930473CD-7424-C742-8E26-DFC096DD4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" r="15220" b="2"/>
          <a:stretch/>
        </p:blipFill>
        <p:spPr bwMode="auto">
          <a:xfrm>
            <a:off x="603504" y="10"/>
            <a:ext cx="5769864" cy="319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9" name="Group 105">
            <a:extLst>
              <a:ext uri="{FF2B5EF4-FFF2-40B4-BE49-F238E27FC236}">
                <a16:creationId xmlns:a16="http://schemas.microsoft.com/office/drawing/2014/main" id="{BC8EE059-AB39-4517-9D26-9DAE4682C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766560" y="73152"/>
            <a:ext cx="1178966" cy="232963"/>
            <a:chOff x="7763256" y="73152"/>
            <a:chExt cx="1178966" cy="232963"/>
          </a:xfrm>
        </p:grpSpPr>
        <p:sp>
          <p:nvSpPr>
            <p:cNvPr id="1040" name="Rectangle 64">
              <a:extLst>
                <a:ext uri="{FF2B5EF4-FFF2-40B4-BE49-F238E27FC236}">
                  <a16:creationId xmlns:a16="http://schemas.microsoft.com/office/drawing/2014/main" id="{06531543-D90B-4A60-B8CD-BB0211E26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1" name="Rectangle 66">
              <a:extLst>
                <a:ext uri="{FF2B5EF4-FFF2-40B4-BE49-F238E27FC236}">
                  <a16:creationId xmlns:a16="http://schemas.microsoft.com/office/drawing/2014/main" id="{98C10909-A040-47B2-95CA-06D64D90D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2" name="Rectangle 64">
              <a:extLst>
                <a:ext uri="{FF2B5EF4-FFF2-40B4-BE49-F238E27FC236}">
                  <a16:creationId xmlns:a16="http://schemas.microsoft.com/office/drawing/2014/main" id="{BFA1FB9A-31E1-485B-89D0-2EE3705B1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3" name="Rectangle 66">
              <a:extLst>
                <a:ext uri="{FF2B5EF4-FFF2-40B4-BE49-F238E27FC236}">
                  <a16:creationId xmlns:a16="http://schemas.microsoft.com/office/drawing/2014/main" id="{FFF9BF03-9E6D-45DB-8C3E-8F79C0CB1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64">
              <a:extLst>
                <a:ext uri="{FF2B5EF4-FFF2-40B4-BE49-F238E27FC236}">
                  <a16:creationId xmlns:a16="http://schemas.microsoft.com/office/drawing/2014/main" id="{668F4955-768F-488E-9666-219B2AD05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Rectangle 66">
              <a:extLst>
                <a:ext uri="{FF2B5EF4-FFF2-40B4-BE49-F238E27FC236}">
                  <a16:creationId xmlns:a16="http://schemas.microsoft.com/office/drawing/2014/main" id="{89983B3C-CAEB-41D7-9733-EF376E080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6" name="Rectangle 64">
              <a:extLst>
                <a:ext uri="{FF2B5EF4-FFF2-40B4-BE49-F238E27FC236}">
                  <a16:creationId xmlns:a16="http://schemas.microsoft.com/office/drawing/2014/main" id="{5B85CDA9-8452-46D6-923F-6D33A963A0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7" name="Rectangle 66">
              <a:extLst>
                <a:ext uri="{FF2B5EF4-FFF2-40B4-BE49-F238E27FC236}">
                  <a16:creationId xmlns:a16="http://schemas.microsoft.com/office/drawing/2014/main" id="{02BAFAD7-8326-4F54-9691-A52797E45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8" name="Rectangle 64">
              <a:extLst>
                <a:ext uri="{FF2B5EF4-FFF2-40B4-BE49-F238E27FC236}">
                  <a16:creationId xmlns:a16="http://schemas.microsoft.com/office/drawing/2014/main" id="{83ED0952-51A1-4A0A-BFF9-C3E440E0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66">
              <a:extLst>
                <a:ext uri="{FF2B5EF4-FFF2-40B4-BE49-F238E27FC236}">
                  <a16:creationId xmlns:a16="http://schemas.microsoft.com/office/drawing/2014/main" id="{098627B9-4B6E-416D-921B-FC0306123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0" name="Rectangle 64">
              <a:extLst>
                <a:ext uri="{FF2B5EF4-FFF2-40B4-BE49-F238E27FC236}">
                  <a16:creationId xmlns:a16="http://schemas.microsoft.com/office/drawing/2014/main" id="{487E1204-E4D5-452A-BF17-CE05816DD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Rectangle 66">
              <a:extLst>
                <a:ext uri="{FF2B5EF4-FFF2-40B4-BE49-F238E27FC236}">
                  <a16:creationId xmlns:a16="http://schemas.microsoft.com/office/drawing/2014/main" id="{ABF43A5C-9DFB-4745-ABFB-03235AA0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2" name="Rectangle 64">
              <a:extLst>
                <a:ext uri="{FF2B5EF4-FFF2-40B4-BE49-F238E27FC236}">
                  <a16:creationId xmlns:a16="http://schemas.microsoft.com/office/drawing/2014/main" id="{3548981F-3241-438F-B0A4-A08CFD11C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3" name="Rectangle 66">
              <a:extLst>
                <a:ext uri="{FF2B5EF4-FFF2-40B4-BE49-F238E27FC236}">
                  <a16:creationId xmlns:a16="http://schemas.microsoft.com/office/drawing/2014/main" id="{DC8B92ED-8D54-449C-BCD8-8691A29FB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64">
              <a:extLst>
                <a:ext uri="{FF2B5EF4-FFF2-40B4-BE49-F238E27FC236}">
                  <a16:creationId xmlns:a16="http://schemas.microsoft.com/office/drawing/2014/main" id="{25854E89-E0C2-44BF-B649-2E6B8D281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5" name="Rectangle 66">
              <a:extLst>
                <a:ext uri="{FF2B5EF4-FFF2-40B4-BE49-F238E27FC236}">
                  <a16:creationId xmlns:a16="http://schemas.microsoft.com/office/drawing/2014/main" id="{C4A8AFAD-478B-4570-A740-495F1080A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6" name="Rectangle 64">
              <a:extLst>
                <a:ext uri="{FF2B5EF4-FFF2-40B4-BE49-F238E27FC236}">
                  <a16:creationId xmlns:a16="http://schemas.microsoft.com/office/drawing/2014/main" id="{9B9C6D6E-E1C6-4E59-BBCE-F50C5E2EA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7" name="Rectangle 66">
              <a:extLst>
                <a:ext uri="{FF2B5EF4-FFF2-40B4-BE49-F238E27FC236}">
                  <a16:creationId xmlns:a16="http://schemas.microsoft.com/office/drawing/2014/main" id="{6C712499-E868-4C04-9170-7829A8C33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Rectangle 64">
              <a:extLst>
                <a:ext uri="{FF2B5EF4-FFF2-40B4-BE49-F238E27FC236}">
                  <a16:creationId xmlns:a16="http://schemas.microsoft.com/office/drawing/2014/main" id="{BCDB2C0A-DE9F-4812-8422-4CF1BAA8B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9" name="Rectangle 66">
              <a:extLst>
                <a:ext uri="{FF2B5EF4-FFF2-40B4-BE49-F238E27FC236}">
                  <a16:creationId xmlns:a16="http://schemas.microsoft.com/office/drawing/2014/main" id="{B829B12E-77BD-445F-88A8-A43904BAD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38B0FE28-C5D4-FE40-ABC5-D17AA5DBCF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62" r="2" b="163"/>
          <a:stretch/>
        </p:blipFill>
        <p:spPr bwMode="auto">
          <a:xfrm>
            <a:off x="603503" y="3236976"/>
            <a:ext cx="5769864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 12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4ADE5-7A4C-0F44-AA36-2EE317A7F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83280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6A3E5E4E-25C1-7542-9CE8-E864CBA09A52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FC4DCA-7280-2545-A964-6D4577814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-5400000">
            <a:off x="-941832" y="5285232"/>
            <a:ext cx="2496312" cy="365125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sz="800">
                <a:solidFill>
                  <a:srgbClr val="FFFFFF"/>
                </a:solidFill>
              </a:rPr>
              <a:t>Hare Krishna Hare Krishna Krishna Krishna Hare Hare, Hare Rama Hare Rama Rama Rama Hare Hare</a:t>
            </a:r>
          </a:p>
        </p:txBody>
      </p:sp>
      <p:pic>
        <p:nvPicPr>
          <p:cNvPr id="1030" name="Picture 6" descr="Srila Prabhupada | About Srila Prabhupada | ISKCON Dwarka">
            <a:extLst>
              <a:ext uri="{FF2B5EF4-FFF2-40B4-BE49-F238E27FC236}">
                <a16:creationId xmlns:a16="http://schemas.microsoft.com/office/drawing/2014/main" id="{A7429494-94C9-3542-BD2B-E3D312FDC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0" r="28881" b="-2"/>
          <a:stretch/>
        </p:blipFill>
        <p:spPr bwMode="auto">
          <a:xfrm>
            <a:off x="6412992" y="3236976"/>
            <a:ext cx="5779008" cy="362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781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6FA-CAFC-364C-A113-1E0EBB1E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Sling Concepts and Features -Admin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34F-0983-8E43-BD66-12E1CF6A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Navigation - Admin</a:t>
            </a:r>
          </a:p>
          <a:p>
            <a:pPr lvl="1"/>
            <a:r>
              <a:rPr lang="en-US" dirty="0"/>
              <a:t>Dashboard</a:t>
            </a:r>
          </a:p>
          <a:p>
            <a:pPr lvl="1"/>
            <a:r>
              <a:rPr lang="en-US" dirty="0"/>
              <a:t>Schedule</a:t>
            </a:r>
          </a:p>
          <a:p>
            <a:pPr lvl="2"/>
            <a:r>
              <a:rPr lang="en-US" dirty="0"/>
              <a:t>Full Schedule</a:t>
            </a:r>
          </a:p>
          <a:p>
            <a:pPr lvl="3"/>
            <a:r>
              <a:rPr lang="en-US" dirty="0"/>
              <a:t>Create Shift</a:t>
            </a:r>
          </a:p>
          <a:p>
            <a:pPr lvl="3"/>
            <a:r>
              <a:rPr lang="en-US" dirty="0"/>
              <a:t>Publish Shift</a:t>
            </a:r>
          </a:p>
          <a:p>
            <a:pPr lvl="3"/>
            <a:r>
              <a:rPr lang="en-US" dirty="0"/>
              <a:t>Events -&gt; Unassigned/Available/Unassigned shifts/Time Offs/Unavailability</a:t>
            </a:r>
          </a:p>
          <a:p>
            <a:pPr lvl="3"/>
            <a:r>
              <a:rPr lang="en-US" dirty="0"/>
              <a:t>Filter by Location/Position/Events/Publish/Worker</a:t>
            </a:r>
          </a:p>
          <a:p>
            <a:pPr lvl="2"/>
            <a:r>
              <a:rPr lang="en-US" dirty="0"/>
              <a:t>My Locations</a:t>
            </a:r>
          </a:p>
          <a:p>
            <a:pPr lvl="2"/>
            <a:r>
              <a:rPr lang="en-US" dirty="0"/>
              <a:t>Pending Approval</a:t>
            </a:r>
          </a:p>
          <a:p>
            <a:pPr lvl="2"/>
            <a:r>
              <a:rPr lang="en-US" dirty="0"/>
              <a:t>Unavailability</a:t>
            </a:r>
          </a:p>
          <a:p>
            <a:pPr lvl="1"/>
            <a:r>
              <a:rPr lang="en-US" strike="sngStrike" dirty="0"/>
              <a:t>Tasks</a:t>
            </a:r>
          </a:p>
          <a:p>
            <a:pPr lvl="1"/>
            <a:r>
              <a:rPr lang="en-US" strike="sngStrike" dirty="0"/>
              <a:t>Messages</a:t>
            </a:r>
          </a:p>
          <a:p>
            <a:pPr lvl="1"/>
            <a:r>
              <a:rPr lang="en-US" dirty="0"/>
              <a:t>Newsfeed</a:t>
            </a:r>
          </a:p>
        </p:txBody>
      </p:sp>
      <p:pic>
        <p:nvPicPr>
          <p:cNvPr id="9218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F09ABF1B-BC18-AA49-9582-9A92BE28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64" y="0"/>
            <a:ext cx="2013735" cy="20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04E4DD-F675-4947-AF12-E5B076A7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0422A-49E7-7947-BB9B-654467D24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E0668-00A4-9143-8792-2E1306214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Onboarding Data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A77B2-6A5F-CE49-BBD7-272C53F4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Add/Edit Position </a:t>
            </a:r>
          </a:p>
          <a:p>
            <a:pPr lvl="1"/>
            <a:r>
              <a:rPr lang="en-US" dirty="0"/>
              <a:t>Have list of position or role </a:t>
            </a:r>
          </a:p>
          <a:p>
            <a:r>
              <a:rPr lang="en-US" dirty="0"/>
              <a:t>Add/Edit Location</a:t>
            </a:r>
          </a:p>
          <a:p>
            <a:r>
              <a:rPr lang="en-US" dirty="0"/>
              <a:t>Schedule – Create Shift </a:t>
            </a:r>
          </a:p>
          <a:p>
            <a:pPr lvl="1"/>
            <a:r>
              <a:rPr lang="en-US" dirty="0"/>
              <a:t>Unavailable first later to Available ones</a:t>
            </a:r>
          </a:p>
          <a:p>
            <a:r>
              <a:rPr lang="en-US" dirty="0"/>
              <a:t>Adding “Employee” - Devotee Volunteers </a:t>
            </a:r>
          </a:p>
          <a:p>
            <a:pPr lvl="1"/>
            <a:r>
              <a:rPr lang="en-US" dirty="0"/>
              <a:t>Individually/CSV file ( Name, Email, Phone, Location, Position, Role)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F8A28-6448-7F49-8B38-BB3A3135B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502DD-A5C8-F449-BE56-7E492C2B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A841098C-DEB6-DE4F-8220-4E515960F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64" y="0"/>
            <a:ext cx="2013735" cy="20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4336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D270-22D9-6A4A-A9E6-AB7F36D8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Roster Setup –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5F5B-26F0-5F49-A7BD-2E95C54D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 the </a:t>
            </a:r>
            <a:r>
              <a:rPr lang="en-US" b="1" dirty="0"/>
              <a:t>roster</a:t>
            </a:r>
            <a:r>
              <a:rPr lang="en-US" dirty="0"/>
              <a:t> before adding individual names. </a:t>
            </a:r>
          </a:p>
          <a:p>
            <a:r>
              <a:rPr lang="en-US" dirty="0"/>
              <a:t>Share schedule options with the entire staff. </a:t>
            </a:r>
          </a:p>
          <a:p>
            <a:r>
              <a:rPr lang="en-US" dirty="0"/>
              <a:t>Fill busy shifts with the most experienced and skilled staff.</a:t>
            </a:r>
          </a:p>
          <a:p>
            <a:r>
              <a:rPr lang="en-US" dirty="0"/>
              <a:t>Automatically handle availability and time-off requests online.</a:t>
            </a:r>
          </a:p>
          <a:p>
            <a:r>
              <a:rPr lang="en-US" dirty="0"/>
              <a:t>Make sure everyone receives two days off.</a:t>
            </a:r>
          </a:p>
          <a:p>
            <a:r>
              <a:rPr lang="en-US" dirty="0"/>
              <a:t>Allow your staff to check their roster.</a:t>
            </a:r>
          </a:p>
          <a:p>
            <a:r>
              <a:rPr lang="en-US" dirty="0"/>
              <a:t>Give your staff enough time to plan for obligations outside of work.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B41D8-F270-CA40-9EF2-FD8BD607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8503A-4B84-544D-996A-A708F9A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8F25A1C8-D190-B84E-8788-B500A09A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64" y="0"/>
            <a:ext cx="2013735" cy="20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819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3D270-22D9-6A4A-A9E6-AB7F36D8D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5F5B-26F0-5F49-A7BD-2E95C54D8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Step by step setup guide for admin</a:t>
            </a:r>
            <a:endParaRPr lang="en-US" dirty="0"/>
          </a:p>
          <a:p>
            <a:pPr lvl="1"/>
            <a:r>
              <a:rPr lang="en-US" b="1" dirty="0">
                <a:hlinkClick r:id="rId2"/>
              </a:rPr>
              <a:t>https://www.youtube.com/watch?v=A74i9tzbtB8</a:t>
            </a:r>
            <a:endParaRPr lang="en-US" dirty="0"/>
          </a:p>
          <a:p>
            <a:r>
              <a:rPr lang="en-US" dirty="0">
                <a:hlinkClick r:id="rId3"/>
              </a:rPr>
              <a:t>Roster Tips for Managers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https://mitrefinch.com/blog/9-staff-roster-tips-that-forward-thinking-managers-should-use/</a:t>
            </a:r>
            <a:endParaRPr lang="en-US" dirty="0"/>
          </a:p>
          <a:p>
            <a:r>
              <a:rPr lang="en-US" dirty="0">
                <a:hlinkClick r:id="rId4"/>
              </a:rPr>
              <a:t>https://www.goroster.com/good-roster-planning-matters/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BB41D8-F270-CA40-9EF2-FD8BD6073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8503A-4B84-544D-996A-A708F9A96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E6FC3C29-43E6-5D46-BFBA-A4A425B4A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8264" y="0"/>
            <a:ext cx="2013735" cy="201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535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AE980-CBCB-254F-A93B-A60A10C2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Dashboard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81007-5A74-BB45-8793-C59E02D0A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7456"/>
            <a:ext cx="10515600" cy="358767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9791E-5324-254A-A840-B2087554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2B5FD-FB1D-7B4C-97FD-B181A55E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529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AF14E-5DF1-F945-BFFB-5B119B386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Profile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46845E-1586-0949-ADC8-9BC5F0428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7120" y="1825625"/>
            <a:ext cx="7997759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8570B8-8DB4-D04A-83DB-E777A5891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1A222-9367-4B48-A6FC-4A10A71D0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839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203F-0A77-6F4A-B8B7-E995FEC90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- Unavailability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536C47-E275-294E-A918-B65210FAB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7957"/>
            <a:ext cx="10515600" cy="4146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CDAAF-30BE-7F4F-95DB-06C0AE074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6C200-A2A7-CE42-9927-A9082D65B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82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99D5-A6C6-5C4B-92B2-58155D0E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– Co-workers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8DDAB8-EBA7-F649-A704-4803ABAD4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002" y="1825625"/>
            <a:ext cx="7955996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6869F-505D-5E4C-9AD4-84EED1AB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7FCA5-E7C1-D442-8F8D-BDB98ECC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0FD0-4339-5B4E-A747-CABF05A9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- Settings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A5771B6-3275-8349-8A96-D5563533B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322" y="1825625"/>
            <a:ext cx="8013355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BC03-8B66-394B-9531-1FD26B76D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EA782-60CC-C54C-B5D0-19B35AE98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64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E385C-B694-774B-A70C-2D1B8ABBE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-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169DC3B-76B3-ED46-9A47-38A83BA43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394" y="1825625"/>
            <a:ext cx="960121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679E1-E5FC-D14D-B1AA-E2D3D2DD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DC185-55C2-DA47-AC89-CB2BAF828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80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8C592-2104-0C4C-803A-67031A716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CD53-40C5-DE47-9E5B-718F7B4D0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US" dirty="0"/>
              <a:t>Business Requirements </a:t>
            </a:r>
          </a:p>
          <a:p>
            <a:r>
              <a:rPr lang="en-US" dirty="0"/>
              <a:t>Sling Software Features/Concepts</a:t>
            </a:r>
          </a:p>
          <a:p>
            <a:r>
              <a:rPr lang="en-US" dirty="0"/>
              <a:t>Onboarding Data Needs</a:t>
            </a:r>
          </a:p>
          <a:p>
            <a:r>
              <a:rPr lang="en-US" dirty="0"/>
              <a:t>End User Requirement</a:t>
            </a:r>
          </a:p>
          <a:p>
            <a:r>
              <a:rPr lang="en-US" dirty="0"/>
              <a:t>Management Styles</a:t>
            </a:r>
          </a:p>
          <a:p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D3973ED7-8822-EF4C-951A-84243EBB7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4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Arc 74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6F668-1C82-3E45-8D8A-56EF2811E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95" r="-3" b="8334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1712D-49A8-0D48-A1C2-AFD7C402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702DA-37C2-8B41-A597-CF4A1E26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7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E6DD-067D-0843-81C5-5EDE2B1E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30CAA2-6B26-3842-B0D9-50AC1778E8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2177"/>
            <a:ext cx="10515600" cy="391823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24383-5443-2146-8CDF-8E7060E3D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85F89-62F7-F14C-8B63-417121FA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22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2E05-36E4-B64E-88E6-EE86B5493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- Messages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3F13CD-DD6F-4448-B0E1-A3388B1E25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5014" y="1825625"/>
            <a:ext cx="8021971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665AC5-A14B-1242-9B80-8C49D97E8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BC876-045D-3C44-A233-21171FFE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95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F8F0F-F2E7-164B-9A5E-C59EA781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9532F-4BF9-A249-A86C-4F085116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B0EC4-DE60-B546-AF0E-3BB658C7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C67AB2-7409-B34D-8F82-9FF6A2661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7B2CE0-6233-2643-9634-54EA420A8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831850"/>
            <a:ext cx="66294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2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E1249-DA3E-2B41-9397-20A22E0D2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– Dashboard Roster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D30A747-AF96-5747-9E20-71AC1A127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8480"/>
            <a:ext cx="10515600" cy="396562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2AEDD-0E16-7346-866F-3FB4E3C83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8598B3-6C5B-D34F-96E4-B886FE445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1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0809-86B7-ED45-AE13-991898BA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Dashboard - Employees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D46C97-8BAD-084D-92F0-E6A176BE2E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376" y="1825625"/>
            <a:ext cx="8087247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AAA8B8-7431-514C-B5C4-FCAAFEF00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F8088C-032D-C04F-BF1F-D44CDFBF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97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6A96B-E304-124C-A2EF-BDD09902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Dashboard - Positions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83A460-98C7-FD48-BF51-8F92540923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2376" y="1825625"/>
            <a:ext cx="8087247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625B8-29A2-8848-AB7B-0041A1211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13BF0-41D7-2B47-90EB-84251EA5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79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Dashboard - Locations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76D7CF-493F-D540-88F7-7CA1DF43B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5391"/>
            <a:ext cx="10515600" cy="387180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4623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– Dashboard groups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F4009-8D43-9447-A67F-9E50B28C2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873"/>
            <a:ext cx="10515600" cy="38688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29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Dashboard - Settings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D6F87D-40BF-D64B-89F6-C1EC32A6B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6873"/>
            <a:ext cx="10515600" cy="38688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5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Schedule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D360A7-B3D5-9C49-BF1B-F21BEE858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77" y="1825625"/>
            <a:ext cx="8370646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63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EF65D-076E-EF45-8961-6D97FB461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Business Requirement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ED0F7-830B-5046-8E93-1A7D73B2B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100"/>
              <a:t>Two locations – 25 + 5 devotees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/>
              <a:t>Devotee can quit service or take time off for some days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/>
              <a:t>Anyone can be engaged in any type of service.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/>
              <a:t>New Devotee can join anytime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100"/>
              <a:t>Temple President should should be able to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100"/>
              <a:t>Assign services to each devotee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100"/>
              <a:t>See who is engaged / not engaged in the "Engagement hours"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100"/>
              <a:t>Ability to send weekly service schedule to each devotee</a:t>
            </a:r>
          </a:p>
          <a:p>
            <a:r>
              <a:rPr lang="en-US" sz="1100"/>
              <a:t>Devotees have hours of service engagement and time-offs</a:t>
            </a:r>
          </a:p>
          <a:p>
            <a:endParaRPr lang="en-US" sz="110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9FF4B128-5852-034C-AD3E-6006AA5933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74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6" name="Picture 4" descr="Sri Sri... - Iskcon Rajkot Sri Sri Radha Neelmadhav Dham | Facebook">
            <a:extLst>
              <a:ext uri="{FF2B5EF4-FFF2-40B4-BE49-F238E27FC236}">
                <a16:creationId xmlns:a16="http://schemas.microsoft.com/office/drawing/2014/main" id="{38091D9F-966F-5744-B103-109E6F3924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4" r="1" b="23938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3CB99-5866-0D44-A508-A4970B76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B560BA-0C67-734B-8ECF-20EE9164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322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Tasks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0CB5DB-01D3-AF47-85F5-A4B390576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0091" y="1825625"/>
            <a:ext cx="8711817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79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Messages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6B55BD-2C88-8C4A-B38A-660516D040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618" y="1825625"/>
            <a:ext cx="9264764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49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1C5B3-26AB-434A-80E9-30A5182E1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Newsfeed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1CACD19-69E4-A14C-AB08-803A41AFF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8445" y="1825625"/>
            <a:ext cx="9895109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D7995B-5C22-EE42-B2CE-AD4450F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E2F5F-A6D6-EB44-91E9-03B52C8F0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1953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F476-E755-3E4C-A189-F170B0A5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Manager Time Clock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EB7362-BD38-4F43-A502-BADF07411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28" y="1825625"/>
            <a:ext cx="8421944" cy="43513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33E983-A7B9-B646-A718-25272686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6B2F8-E22C-3944-8431-30BB0FFCF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88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8F09-876E-0A4B-807C-A281D1FA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Tasks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10C9FE-C472-B24E-888B-89D4DB1C74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739" y="1825625"/>
            <a:ext cx="832052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0B1E7-F323-D442-80EA-432ED1825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9FF2B-B2B8-C343-BB95-971389AEB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577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12966-2B58-BA44-B780-ED095D5AC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Messages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D4971E-CA9B-AE48-96C1-915A99E2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418" y="1825625"/>
            <a:ext cx="8337163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0338C-9025-7E47-B4DE-275607F47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4BED-D284-6F43-A3F8-B6AD1507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71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AA0D1-E642-EE49-BE19-0D9AE0AC7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- Newsfeed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463D47-C048-A441-BF63-619723F28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8041" y="1825625"/>
            <a:ext cx="8995918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DC19E-2790-6F42-B4D7-CBD4D5F60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EAADD-E9A1-2C4C-9D94-5FDF61726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80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1E5B9-E8E6-6747-846B-DEAF2ECEB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Schedule – Full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6670F3-7791-9749-AB6E-CF41C6073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28" y="1825625"/>
            <a:ext cx="842194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A446-8E03-3B4A-9323-B2F27E160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6726D-5FDF-E746-AECC-DD3DA72F3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336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39C0A-4DD6-B141-9295-CB51A813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Schedule – My Locations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20D604-3DE0-D54E-AD35-092EF9CBBC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1939" y="1825625"/>
            <a:ext cx="8388121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F60E35-C4C9-0747-93C4-E488DB14F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7D162-9E86-EB4A-A1AF-3BC2B1E2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B59F7-9EB4-6A47-B51E-EC6F2FE7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Schedule - Pending Approval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D8CFAB6-3AF8-3C43-A4D2-18878DB65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5739" y="1825625"/>
            <a:ext cx="8320522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A8089-B432-DE40-A894-4E309D3D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6E515-4B1C-EE4E-B62F-F5E0881FC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43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2D05657-94EE-4B2D-BC1B-A1D065063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c 74">
            <a:extLst>
              <a:ext uri="{FF2B5EF4-FFF2-40B4-BE49-F238E27FC236}">
                <a16:creationId xmlns:a16="http://schemas.microsoft.com/office/drawing/2014/main" id="{7586665A-47B3-4AEE-BC94-15D89FF70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5099" y="486184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60A220-53DF-9C4D-85BE-BB3C13D08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542" y="486184"/>
            <a:ext cx="7363990" cy="1325563"/>
          </a:xfrm>
        </p:spPr>
        <p:txBody>
          <a:bodyPr>
            <a:normAutofit/>
          </a:bodyPr>
          <a:lstStyle/>
          <a:p>
            <a:r>
              <a:rPr lang="en-US" dirty="0"/>
              <a:t>Additional Business Requirements </a:t>
            </a:r>
          </a:p>
        </p:txBody>
      </p:sp>
      <p:pic>
        <p:nvPicPr>
          <p:cNvPr id="4098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1A92C206-2070-C54E-AE57-2D4A89E5A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81526" y="258142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oly &amp; Pure - Review of ISKCON Rajkot, Sri Sri Radha Neelmadhav Dham, Rajkot,  India - Tripadvisor">
            <a:extLst>
              <a:ext uri="{FF2B5EF4-FFF2-40B4-BE49-F238E27FC236}">
                <a16:creationId xmlns:a16="http://schemas.microsoft.com/office/drawing/2014/main" id="{350D675A-CA43-6340-ADE0-EE2DFE633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r="12025" b="4"/>
          <a:stretch/>
        </p:blipFill>
        <p:spPr bwMode="auto">
          <a:xfrm>
            <a:off x="581526" y="3486449"/>
            <a:ext cx="3118718" cy="3118718"/>
          </a:xfrm>
          <a:custGeom>
            <a:avLst/>
            <a:gdLst/>
            <a:ahLst/>
            <a:cxnLst/>
            <a:rect l="l" t="t" r="r" b="b"/>
            <a:pathLst>
              <a:path w="2683042" h="2683042">
                <a:moveTo>
                  <a:pt x="102278" y="0"/>
                </a:moveTo>
                <a:lnTo>
                  <a:pt x="2580764" y="0"/>
                </a:lnTo>
                <a:cubicBezTo>
                  <a:pt x="2637251" y="0"/>
                  <a:pt x="2683042" y="45791"/>
                  <a:pt x="2683042" y="102278"/>
                </a:cubicBezTo>
                <a:lnTo>
                  <a:pt x="2683042" y="2580764"/>
                </a:lnTo>
                <a:cubicBezTo>
                  <a:pt x="2683042" y="2637251"/>
                  <a:pt x="2637251" y="2683042"/>
                  <a:pt x="2580764" y="2683042"/>
                </a:cubicBezTo>
                <a:lnTo>
                  <a:pt x="102278" y="2683042"/>
                </a:lnTo>
                <a:cubicBezTo>
                  <a:pt x="45791" y="2683042"/>
                  <a:pt x="0" y="2637251"/>
                  <a:pt x="0" y="2580764"/>
                </a:cubicBezTo>
                <a:lnTo>
                  <a:pt x="0" y="102278"/>
                </a:lnTo>
                <a:cubicBezTo>
                  <a:pt x="0" y="45791"/>
                  <a:pt x="45791" y="0"/>
                  <a:pt x="10227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D01C6-A433-164F-A070-57F87074C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4542" y="1946684"/>
            <a:ext cx="736399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500"/>
              <a:t>This should remind Temple President of any devotee not engaged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Remind devotees of their upcoming tasks - mobile/</a:t>
            </a:r>
            <a:r>
              <a:rPr lang="en-US" sz="1500" err="1"/>
              <a:t>whatsapp</a:t>
            </a:r>
            <a:r>
              <a:rPr lang="en-US" sz="1500"/>
              <a:t> or in the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Admin ability to assign engagement hours or time off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Attribute "task points" to tasks accomplished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500"/>
              <a:t>Admin User Role should be able to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500"/>
              <a:t>Schedule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500"/>
              <a:t>Mark User Time Off 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1500"/>
              <a:t>Assign/Unassign Tasks   </a:t>
            </a:r>
          </a:p>
          <a:p>
            <a:endParaRPr lang="en-US" sz="1500"/>
          </a:p>
          <a:p>
            <a:endParaRPr lang="en-US" sz="1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29FD9-0966-7B45-B131-0A4F500D0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6A3FF5-4FD9-A148-A666-CE5849238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63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05832-E548-F84F-B9E5-BC8345657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Schedule - Unavailability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2CFA9B-9BE2-0A46-ACAD-75102ED80C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5028" y="1825625"/>
            <a:ext cx="842194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22D9D-58CD-084A-92BC-C347C4A97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41212-1CB6-BD4E-A152-DA73FB51D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672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6FAFB-8DDD-A145-A18B-36A5A4258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Notifications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44BC00D-C60F-A240-9A65-521E4787E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079" y="1825625"/>
            <a:ext cx="8009841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58ADDF-639B-F14C-9B47-294732312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40280-A8BA-7D45-BA72-E9CAFBC43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5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F2957-4E34-CA43-B311-9041FD7D0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Roster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988A98-C460-4047-9600-9ECEDA347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1079" y="1825625"/>
            <a:ext cx="8009841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4AB16E-382D-3D4E-BA10-C7B4DD2C3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59BB7E-8A52-F644-A4D6-AE8398F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85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9336-B50F-1E46-A902-C59B18D0A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Employees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1F356B-D36A-DD44-99AD-2754F6DFD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066" y="1825625"/>
            <a:ext cx="8053868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610CB-0488-0A48-97CE-864E9B92F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3AB45-222B-524F-8FB2-D00CD46D8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10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F1C91-0A64-454E-A1CD-B75058383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Positions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27261-5237-AE4C-ACEE-9602F8614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4871" y="1825625"/>
            <a:ext cx="806225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7D329-2368-B048-A326-739C9BC5F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49502A-F309-9043-BB75-3938446EC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4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DA7F-6D37-F448-8AC0-506C13B0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F0475-6574-A045-989A-4E4AC0928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89804-461D-4141-9E69-A180FFAA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27" y="1571605"/>
            <a:ext cx="12192000" cy="586174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E32403-CDDD-9B47-B9EA-69D7A7099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2C585-55D8-A141-BE9F-CAEEB596E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5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345DC-5287-744D-B7BF-0DB2FFC0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Groups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9AB14-F037-0540-84B8-4B8A4B5AD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2663"/>
            <a:ext cx="10515600" cy="4337261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1339E-AEF1-604C-AC6F-172FF99E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1F239-DFA3-754B-B465-9AB791CA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35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D84CA-8114-DB4A-8B73-F6D7250E1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Locations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C9BEB9-7AD2-9640-AA44-F66749A51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528" y="1825625"/>
            <a:ext cx="8798944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6C646-3F73-5B46-836A-94867AAB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DB1CF-6392-EF4A-BAFE-5C2CFBAF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345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7E21-D20C-1848-987A-F27BA47F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Announcements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B49FB73-93A3-8F40-AB16-FBE99BBCA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86505"/>
            <a:ext cx="10515600" cy="362957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F06B1-1FE0-FF4F-A4AB-AB9EE4E5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FEA31-5B4B-D149-8525-EDDB29E6E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03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FE6E-2194-6945-820A-5241BCBC0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- Settings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184E40-ABF2-4A47-9D92-4389D8E0C7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640" y="1825625"/>
            <a:ext cx="7994720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CF50A-64BE-7F42-A39F-FA147881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10395-D510-4D4A-8C32-DAFF46AF0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919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F2B7-84B7-B547-B328-6AE00867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Services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F258C8-51DD-B046-B974-B360C0CAA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406014"/>
              </p:ext>
            </p:extLst>
          </p:nvPr>
        </p:nvGraphicFramePr>
        <p:xfrm>
          <a:off x="838199" y="1825625"/>
          <a:ext cx="822360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6987">
                  <a:extLst>
                    <a:ext uri="{9D8B030D-6E8A-4147-A177-3AD203B41FA5}">
                      <a16:colId xmlns:a16="http://schemas.microsoft.com/office/drawing/2014/main" val="138583721"/>
                    </a:ext>
                  </a:extLst>
                </a:gridCol>
                <a:gridCol w="5126621">
                  <a:extLst>
                    <a:ext uri="{9D8B030D-6E8A-4147-A177-3AD203B41FA5}">
                      <a16:colId xmlns:a16="http://schemas.microsoft.com/office/drawing/2014/main" val="261964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890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Altar and </a:t>
                      </a:r>
                      <a:r>
                        <a:rPr lang="en-US" dirty="0" err="1"/>
                        <a:t>Aarati</a:t>
                      </a:r>
                      <a:r>
                        <a:rPr lang="en-US" dirty="0"/>
                        <a:t>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Pujari, Dresser, Garland 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9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Distributor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99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Cow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0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Prasadam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Cook, Shopper, Cleaner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Donation 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Relationship (PR)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5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Master, Camera Man, Sound Engineer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3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Preaching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Speaker, Lecture Coordinator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86846"/>
                  </a:ext>
                </a:extLst>
              </a:tr>
            </a:tbl>
          </a:graphicData>
        </a:graphic>
      </p:graphicFrame>
      <p:pic>
        <p:nvPicPr>
          <p:cNvPr id="5122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88F85631-3AD8-B442-9623-287B8377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434" y="42899"/>
            <a:ext cx="2073577" cy="20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E5B7-6384-1B4B-A245-C48C68C1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DC4F1-498E-E049-9ED5-78E28F79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368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7C6D-6993-4442-8232-9A026308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 Feed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31E06C-10F7-B448-A97D-84DB20407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836" y="1825625"/>
            <a:ext cx="989232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2C56F-ABF0-D84D-A0AF-A65EF9C3A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B1787-4AE7-5A40-8C63-E8B6F0A7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5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0F2B7-84B7-B547-B328-6AE00867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Services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F258C8-51DD-B046-B974-B360C0CAA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116015"/>
              </p:ext>
            </p:extLst>
          </p:nvPr>
        </p:nvGraphicFramePr>
        <p:xfrm>
          <a:off x="838199" y="1825625"/>
          <a:ext cx="5344487" cy="377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8785">
                  <a:extLst>
                    <a:ext uri="{9D8B030D-6E8A-4147-A177-3AD203B41FA5}">
                      <a16:colId xmlns:a16="http://schemas.microsoft.com/office/drawing/2014/main" val="138583721"/>
                    </a:ext>
                  </a:extLst>
                </a:gridCol>
                <a:gridCol w="3735702">
                  <a:extLst>
                    <a:ext uri="{9D8B030D-6E8A-4147-A177-3AD203B41FA5}">
                      <a16:colId xmlns:a16="http://schemas.microsoft.com/office/drawing/2014/main" val="2619642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7890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Altar and </a:t>
                      </a:r>
                      <a:r>
                        <a:rPr lang="en-US" dirty="0" err="1"/>
                        <a:t>Aarati</a:t>
                      </a:r>
                      <a:r>
                        <a:rPr lang="en-US" dirty="0"/>
                        <a:t>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Pujari, Dresser, Garland Maker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0996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Book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Book Distributor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999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Cow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Milkman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6307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Prasadam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Cook, Shopper, Cleaner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257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Donation Box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Public Relationship (PR) 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25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Media 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Web Master, Camera Man, Sound Engineer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39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Preaching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Position(s)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686846"/>
                  </a:ext>
                </a:extLst>
              </a:tr>
            </a:tbl>
          </a:graphicData>
        </a:graphic>
      </p:graphicFrame>
      <p:pic>
        <p:nvPicPr>
          <p:cNvPr id="5122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88F85631-3AD8-B442-9623-287B83772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434" y="42899"/>
            <a:ext cx="2073577" cy="2073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7E5B7-6384-1B4B-A245-C48C68C15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5DC4F1-498E-E049-9ED5-78E28F79A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6FA-CAFC-364C-A113-1E0EBB1E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Sling Concepts and Features -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34F-0983-8E43-BD66-12E1CF6A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Roles </a:t>
            </a:r>
          </a:p>
          <a:p>
            <a:pPr lvl="1"/>
            <a:r>
              <a:rPr lang="en-US" dirty="0"/>
              <a:t>Admin </a:t>
            </a:r>
          </a:p>
          <a:p>
            <a:pPr lvl="2"/>
            <a:r>
              <a:rPr lang="en-US" dirty="0"/>
              <a:t>Full Access, Admin can create other admin</a:t>
            </a:r>
          </a:p>
          <a:p>
            <a:pPr lvl="1"/>
            <a:r>
              <a:rPr lang="en-US" dirty="0"/>
              <a:t>Manager</a:t>
            </a:r>
          </a:p>
          <a:p>
            <a:pPr lvl="2"/>
            <a:r>
              <a:rPr lang="en-US" dirty="0"/>
              <a:t>Manager can changes in the locations they are assigned to. They can create shift, approve shift exchanges, enter and approve time-of</a:t>
            </a:r>
          </a:p>
          <a:p>
            <a:pPr lvl="1"/>
            <a:r>
              <a:rPr lang="en-US" dirty="0"/>
              <a:t>Employee</a:t>
            </a:r>
          </a:p>
          <a:p>
            <a:pPr lvl="2"/>
            <a:r>
              <a:rPr lang="en-US" dirty="0"/>
              <a:t>View and print their own schedules, apply for their own shifts, Apply to available shifts and make their own shifts available, they can communicate to all other employees via messages, </a:t>
            </a:r>
          </a:p>
          <a:p>
            <a:pPr lvl="3"/>
            <a:r>
              <a:rPr lang="en-US" dirty="0"/>
              <a:t>They cannot create their own shift, position or location in their profile</a:t>
            </a:r>
          </a:p>
        </p:txBody>
      </p:sp>
      <p:pic>
        <p:nvPicPr>
          <p:cNvPr id="6146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569766A5-2DC2-2E42-A401-85B575C6A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971" y="27668"/>
            <a:ext cx="2088807" cy="20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70C226-1DCD-0445-9143-48D149C4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11EDD3-2618-EA41-A054-9234169F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7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6FA-CAFC-364C-A113-1E0EBB1E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Sling Concepts and Features -Employee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34F-0983-8E43-BD66-12E1CF6A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Online/Mobile App</a:t>
            </a:r>
          </a:p>
          <a:p>
            <a:r>
              <a:rPr lang="en-US" dirty="0"/>
              <a:t>Navigation - Employee</a:t>
            </a:r>
          </a:p>
          <a:p>
            <a:pPr lvl="1"/>
            <a:r>
              <a:rPr lang="en-US" dirty="0"/>
              <a:t>Dashboard</a:t>
            </a:r>
          </a:p>
          <a:p>
            <a:pPr lvl="2"/>
            <a:r>
              <a:rPr lang="en-US" dirty="0"/>
              <a:t>Profile</a:t>
            </a:r>
          </a:p>
          <a:p>
            <a:pPr lvl="2"/>
            <a:r>
              <a:rPr lang="en-US" dirty="0"/>
              <a:t>Unavailability</a:t>
            </a:r>
          </a:p>
          <a:p>
            <a:pPr lvl="2"/>
            <a:r>
              <a:rPr lang="en-US" dirty="0"/>
              <a:t>Co-workers</a:t>
            </a:r>
          </a:p>
          <a:p>
            <a:pPr lvl="2"/>
            <a:r>
              <a:rPr lang="en-US" dirty="0"/>
              <a:t>Settings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strike="sngStrike" dirty="0"/>
              <a:t>Tasks</a:t>
            </a:r>
          </a:p>
          <a:p>
            <a:pPr lvl="1"/>
            <a:r>
              <a:rPr lang="en-US" strike="sngStrike" dirty="0"/>
              <a:t>Messages</a:t>
            </a:r>
          </a:p>
          <a:p>
            <a:pPr lvl="1"/>
            <a:r>
              <a:rPr lang="en-US" dirty="0"/>
              <a:t>Newsfeed</a:t>
            </a:r>
          </a:p>
        </p:txBody>
      </p:sp>
      <p:pic>
        <p:nvPicPr>
          <p:cNvPr id="7170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82E64ED7-8FE4-9A48-8F9E-4361BDE36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5249" y="-1"/>
            <a:ext cx="2126751" cy="212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2F6E5-0D0E-694A-ACCA-52F1D320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44C5E5-9F4B-1049-A839-049FB043D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38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A6FA-CAFC-364C-A113-1E0EBB1E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Sling Concepts and Features -Admin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5D34F-0983-8E43-BD66-12E1CF6AB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Navigation - Admin</a:t>
            </a:r>
          </a:p>
          <a:p>
            <a:pPr lvl="1"/>
            <a:r>
              <a:rPr lang="en-US" dirty="0"/>
              <a:t>Dashboard</a:t>
            </a:r>
          </a:p>
          <a:p>
            <a:pPr lvl="2"/>
            <a:r>
              <a:rPr lang="en-US" dirty="0"/>
              <a:t>Dashboard</a:t>
            </a:r>
          </a:p>
          <a:p>
            <a:pPr lvl="3"/>
            <a:r>
              <a:rPr lang="en-US" dirty="0"/>
              <a:t>Notifications</a:t>
            </a:r>
          </a:p>
          <a:p>
            <a:pPr lvl="3"/>
            <a:r>
              <a:rPr lang="en-US" dirty="0"/>
              <a:t>Roster</a:t>
            </a:r>
          </a:p>
          <a:p>
            <a:pPr lvl="2"/>
            <a:r>
              <a:rPr lang="en-US" dirty="0"/>
              <a:t>Employees</a:t>
            </a:r>
          </a:p>
          <a:p>
            <a:pPr lvl="3"/>
            <a:r>
              <a:rPr lang="en-US" dirty="0"/>
              <a:t>Employees -&gt; Add Employee</a:t>
            </a:r>
          </a:p>
          <a:p>
            <a:pPr lvl="3"/>
            <a:r>
              <a:rPr lang="en-US" dirty="0"/>
              <a:t>Join Requests -&gt; Approve/Reject</a:t>
            </a:r>
          </a:p>
          <a:p>
            <a:pPr lvl="2"/>
            <a:r>
              <a:rPr lang="en-US" dirty="0"/>
              <a:t>Positions </a:t>
            </a:r>
            <a:r>
              <a:rPr lang="en-US" dirty="0">
                <a:sym typeface="Wingdings" pitchFamily="2" charset="2"/>
              </a:rPr>
              <a:t> Add/Edit Positions</a:t>
            </a:r>
            <a:endParaRPr lang="en-US" dirty="0"/>
          </a:p>
          <a:p>
            <a:pPr lvl="2"/>
            <a:r>
              <a:rPr lang="en-US" dirty="0"/>
              <a:t>Locations </a:t>
            </a:r>
            <a:r>
              <a:rPr lang="en-US" dirty="0">
                <a:sym typeface="Wingdings" pitchFamily="2" charset="2"/>
              </a:rPr>
              <a:t> Add/Edit Location</a:t>
            </a:r>
            <a:endParaRPr lang="en-US" dirty="0"/>
          </a:p>
          <a:p>
            <a:pPr lvl="2"/>
            <a:r>
              <a:rPr lang="en-US" dirty="0"/>
              <a:t>Groups </a:t>
            </a:r>
            <a:r>
              <a:rPr lang="en-US" dirty="0">
                <a:sym typeface="Wingdings" pitchFamily="2" charset="2"/>
              </a:rPr>
              <a:t> Add/Edit/Delete Group</a:t>
            </a:r>
            <a:endParaRPr lang="en-US" dirty="0"/>
          </a:p>
          <a:p>
            <a:pPr lvl="2"/>
            <a:r>
              <a:rPr lang="en-US" dirty="0"/>
              <a:t>Settings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strike="sngStrike" dirty="0"/>
              <a:t>Tasks</a:t>
            </a:r>
          </a:p>
          <a:p>
            <a:pPr lvl="1"/>
            <a:r>
              <a:rPr lang="en-US" strike="sngStrike" dirty="0"/>
              <a:t>Messages</a:t>
            </a:r>
          </a:p>
          <a:p>
            <a:pPr lvl="1"/>
            <a:r>
              <a:rPr lang="en-US" dirty="0"/>
              <a:t>Newsfeed</a:t>
            </a:r>
          </a:p>
        </p:txBody>
      </p:sp>
      <p:pic>
        <p:nvPicPr>
          <p:cNvPr id="8194" name="Picture 2" descr="Welcome to H H Mahavishnu Goswami Amrtavani | H H Mahavishnu Goswami  Amrtavani">
            <a:extLst>
              <a:ext uri="{FF2B5EF4-FFF2-40B4-BE49-F238E27FC236}">
                <a16:creationId xmlns:a16="http://schemas.microsoft.com/office/drawing/2014/main" id="{381C3555-2128-884D-B343-65ACA7BE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153" y="-1"/>
            <a:ext cx="2167847" cy="21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E2F13-F67F-584F-93C3-EF32DA122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Hare Krishna Hare Krishna Krishna Krishna Hare Hare, Hare Rama Hare Rama Rama Rama Hare Hare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3AE0E6-86FC-6F4C-B024-739E2BC66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3E5E4E-25C1-7542-9CE8-E864CBA09A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97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8993</TotalTime>
  <Words>1658</Words>
  <Application>Microsoft Macintosh PowerPoint</Application>
  <PresentationFormat>Widescreen</PresentationFormat>
  <Paragraphs>275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Managing Temple Services</vt:lpstr>
      <vt:lpstr>Agenda</vt:lpstr>
      <vt:lpstr>Business Requirement</vt:lpstr>
      <vt:lpstr>Additional Business Requirements </vt:lpstr>
      <vt:lpstr>Types of Services</vt:lpstr>
      <vt:lpstr>Types of Services</vt:lpstr>
      <vt:lpstr>Sling Concepts and Features - Roles</vt:lpstr>
      <vt:lpstr>Sling Concepts and Features -Employee</vt:lpstr>
      <vt:lpstr>Sling Concepts and Features -Admin</vt:lpstr>
      <vt:lpstr>Sling Concepts and Features -Admin</vt:lpstr>
      <vt:lpstr>Onboarding Data Needs</vt:lpstr>
      <vt:lpstr>Roster Setup – Best practices</vt:lpstr>
      <vt:lpstr>References</vt:lpstr>
      <vt:lpstr>Employee Dashboard </vt:lpstr>
      <vt:lpstr>Employee Profile</vt:lpstr>
      <vt:lpstr>Employee - Unavailability</vt:lpstr>
      <vt:lpstr>Employee – Co-workers</vt:lpstr>
      <vt:lpstr>Employee - Settings</vt:lpstr>
      <vt:lpstr>Employee - Schedule</vt:lpstr>
      <vt:lpstr>Tasks</vt:lpstr>
      <vt:lpstr>Employee - Messages</vt:lpstr>
      <vt:lpstr>PowerPoint Presentation</vt:lpstr>
      <vt:lpstr>Manager – Dashboard Roster</vt:lpstr>
      <vt:lpstr>Manager Dashboard - Employees</vt:lpstr>
      <vt:lpstr>Manager Dashboard - Positions</vt:lpstr>
      <vt:lpstr>Manager Dashboard - Locations</vt:lpstr>
      <vt:lpstr>Manager – Dashboard groups</vt:lpstr>
      <vt:lpstr>Manager Dashboard - Settings</vt:lpstr>
      <vt:lpstr>Manager Schedule</vt:lpstr>
      <vt:lpstr>Manager Tasks </vt:lpstr>
      <vt:lpstr>Manager Messages</vt:lpstr>
      <vt:lpstr>Manager Newsfeed</vt:lpstr>
      <vt:lpstr>Manager Time Clock</vt:lpstr>
      <vt:lpstr>Admin Tasks</vt:lpstr>
      <vt:lpstr>Admin Messages</vt:lpstr>
      <vt:lpstr>Admin - Newsfeed</vt:lpstr>
      <vt:lpstr>Admin Schedule – Full Schedule</vt:lpstr>
      <vt:lpstr>Admin Schedule – My Locations</vt:lpstr>
      <vt:lpstr>Admin Schedule - Pending Approval</vt:lpstr>
      <vt:lpstr>Admin Schedule - Unavailability</vt:lpstr>
      <vt:lpstr>Admin Dashboard - Notifications</vt:lpstr>
      <vt:lpstr>Admin Dashboard - Roster</vt:lpstr>
      <vt:lpstr>Admin Dashboard - Employees</vt:lpstr>
      <vt:lpstr>Admin Dashboard - Positions</vt:lpstr>
      <vt:lpstr>Positions</vt:lpstr>
      <vt:lpstr>Admin Dashboard - Groups</vt:lpstr>
      <vt:lpstr>Admin Dashboard - Locations </vt:lpstr>
      <vt:lpstr>Admin Dashboard - Announcements</vt:lpstr>
      <vt:lpstr>Admin Dashboard - Settings</vt:lpstr>
      <vt:lpstr>News Feed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Sling</dc:title>
  <dc:creator>Prasad, Manoj K</dc:creator>
  <cp:lastModifiedBy>Prasad, Manoj K</cp:lastModifiedBy>
  <cp:revision>71</cp:revision>
  <dcterms:created xsi:type="dcterms:W3CDTF">2021-03-29T21:04:50Z</dcterms:created>
  <dcterms:modified xsi:type="dcterms:W3CDTF">2021-04-05T17:19:17Z</dcterms:modified>
</cp:coreProperties>
</file>